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27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292" r:id="rId36"/>
    <p:sldId id="293" r:id="rId3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06.12.22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06.12.22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06.12.22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06.12.22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06.12.22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06.12.22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06.12.22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06.12.22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06.12.22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06.12.22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06.12.22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06.12.22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06.12.22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5" Type="http://schemas.openxmlformats.org/officeDocument/2006/relationships/image" Target="../media/image18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huggingface.co/docs/transformers/index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blog/chatgpt/" TargetMode="External"/><Relationship Id="rId2" Type="http://schemas.openxmlformats.org/officeDocument/2006/relationships/hyperlink" Target="https://arxiv.org/abs/2201.1190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11.0908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102.12092.pdf" TargetMode="External"/><Relationship Id="rId7" Type="http://schemas.openxmlformats.org/officeDocument/2006/relationships/hyperlink" Target="https://openai.com/blog/dall-e/" TargetMode="External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hyperlink" Target="https://arxiv.org/abs/2203.12533" TargetMode="Externa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2881136" y="5586633"/>
            <a:ext cx="3545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with respect to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words to focus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blipFill>
                <a:blip r:embed="rId6"/>
                <a:stretch>
                  <a:fillRect l="-2542" t="-3226" r="-424" b="-645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stCxn id="9" idx="3"/>
          </p:cNvCxnSpPr>
          <p:nvPr/>
        </p:nvCxnSpPr>
        <p:spPr>
          <a:xfrm flipV="1">
            <a:off x="6426258" y="5750351"/>
            <a:ext cx="2651754" cy="22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19634" y="3723588"/>
            <a:ext cx="1592011" cy="1083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40270" y="3401129"/>
            <a:ext cx="3794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7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8"/>
                <a:stretch>
                  <a:fillRect l="-965" t="-1744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decoder-only:</a:t>
            </a:r>
          </a:p>
          <a:p>
            <a:pPr marL="0" indent="0">
              <a:buNone/>
            </a:pPr>
            <a:r>
              <a:rPr lang="en-GB" dirty="0"/>
              <a:t>outputting one token at a time (auto-regressive)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dirty="0"/>
              <a:t>encoder-only:</a:t>
            </a:r>
          </a:p>
          <a:p>
            <a:pPr marL="0" indent="0">
              <a:buNone/>
            </a:pPr>
            <a:r>
              <a:rPr lang="en-GB" sz="2800" dirty="0"/>
              <a:t>incorporating context of both sides of token (representation)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3763339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610600" y="58731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alternative to fine-tuning: in-context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emergent abilities of large language models:</a:t>
            </a:r>
          </a:p>
          <a:p>
            <a:r>
              <a:rPr lang="en-GB" dirty="0"/>
              <a:t>perform different tasks with same input data,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 programming)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2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</a:t>
            </a:r>
          </a:p>
          <a:p>
            <a:pPr marL="0" indent="0">
              <a:buNone/>
            </a:pP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3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4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Vision Transformer (ViT)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</a:t>
            </a:r>
            <a:r>
              <a:rPr lang="en-GB" dirty="0" err="1"/>
              <a:t>ViT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Examples for Combination of Vision and Text:</a:t>
            </a:r>
            <a:br>
              <a:rPr lang="en-DE" dirty="0"/>
            </a:br>
            <a:r>
              <a:rPr lang="en-DE" dirty="0"/>
              <a:t>Multi-Modal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575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000" dirty="0">
                <a:hlinkClick r:id="rId2"/>
              </a:rPr>
              <a:t>CLIP</a:t>
            </a:r>
            <a:r>
              <a:rPr lang="en-DE" sz="2000" dirty="0"/>
              <a:t> (</a:t>
            </a:r>
            <a:r>
              <a:rPr lang="en-GB" sz="2000" dirty="0"/>
              <a:t>Contrastive Language-Image Pre-training</a:t>
            </a:r>
            <a:r>
              <a:rPr lang="en-DE" sz="2000" dirty="0"/>
              <a:t>):</a:t>
            </a:r>
          </a:p>
          <a:p>
            <a:pPr marL="0" indent="0">
              <a:buNone/>
            </a:pPr>
            <a:r>
              <a:rPr lang="en-GB" sz="2000" dirty="0"/>
              <a:t>natural language prompting: z</a:t>
            </a:r>
            <a:r>
              <a:rPr lang="en-DE" sz="2000" dirty="0"/>
              <a:t>ero-shot transfer</a:t>
            </a:r>
          </a:p>
          <a:p>
            <a:pPr marL="0" indent="0">
              <a:buNone/>
            </a:pPr>
            <a:r>
              <a:rPr lang="en-DE" sz="2000" dirty="0"/>
              <a:t>e.g., for object recognition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20529D-F733-9C17-765A-8BBDD6D603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731365" cy="3575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000" dirty="0">
                <a:hlinkClick r:id="rId3"/>
              </a:rPr>
              <a:t>DALL-E</a:t>
            </a:r>
            <a:r>
              <a:rPr lang="en-DE" sz="2000" dirty="0"/>
              <a:t>, DALL-E 2 (blend of WALL-E and Salvador </a:t>
            </a:r>
            <a:r>
              <a:rPr lang="en-GB" sz="2000" dirty="0"/>
              <a:t>Dalí</a:t>
            </a:r>
            <a:r>
              <a:rPr lang="en-DE" sz="2000" dirty="0"/>
              <a:t>):</a:t>
            </a:r>
          </a:p>
          <a:p>
            <a:pPr marL="0" indent="0">
              <a:buNone/>
            </a:pPr>
            <a:r>
              <a:rPr lang="en-GB" sz="2000" dirty="0"/>
              <a:t>generate images from text descriptions</a:t>
            </a:r>
          </a:p>
          <a:p>
            <a:pPr marL="0" indent="0">
              <a:buNone/>
            </a:pPr>
            <a:r>
              <a:rPr lang="en-GB" sz="2000" dirty="0"/>
              <a:t>decoder-only transformer autoregressively </a:t>
            </a:r>
            <a:r>
              <a:rPr lang="en-GB" sz="2000" dirty="0" err="1"/>
              <a:t>modeling</a:t>
            </a:r>
            <a:r>
              <a:rPr lang="en-GB" sz="2000" dirty="0"/>
              <a:t> text and image tokens as single stream of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9EC6E-A5E2-C778-C161-7ED9357ED294}"/>
              </a:ext>
            </a:extLst>
          </p:cNvPr>
          <p:cNvSpPr txBox="1"/>
          <p:nvPr/>
        </p:nvSpPr>
        <p:spPr>
          <a:xfrm>
            <a:off x="772212" y="5852543"/>
            <a:ext cx="103725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generally, m</a:t>
            </a:r>
            <a:r>
              <a:rPr lang="en-DE" sz="2000" dirty="0"/>
              <a:t>ulti-modal learning as next generalization step of ML models (e.g., Google’s </a:t>
            </a:r>
            <a:r>
              <a:rPr lang="en-DE" sz="2000" dirty="0">
                <a:hlinkClick r:id="rId4"/>
              </a:rPr>
              <a:t>Pathways</a:t>
            </a:r>
            <a:r>
              <a:rPr lang="en-DE" sz="2000" dirty="0"/>
              <a:t>)</a:t>
            </a:r>
          </a:p>
          <a:p>
            <a:r>
              <a:rPr lang="en-GB" sz="2000" dirty="0"/>
              <a:t>t</a:t>
            </a:r>
            <a:r>
              <a:rPr lang="en-DE" sz="2000" dirty="0"/>
              <a:t>ransformers good candidate (universal and flexible architecture, little task-specific inductive bias)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436" y="3370657"/>
            <a:ext cx="5627802" cy="20309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68EAF0-4AB6-C76E-6D86-A8AD2DD0AB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5764" y="3429000"/>
            <a:ext cx="5340878" cy="2030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8252DD-D060-293D-6054-3A65855CC693}"/>
              </a:ext>
            </a:extLst>
          </p:cNvPr>
          <p:cNvSpPr txBox="1"/>
          <p:nvPr/>
        </p:nvSpPr>
        <p:spPr>
          <a:xfrm>
            <a:off x="11517245" y="54618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15315</TotalTime>
  <Words>2022</Words>
  <Application>Microsoft Macintosh PowerPoint</Application>
  <PresentationFormat>Widescreen</PresentationFormat>
  <Paragraphs>317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</vt:lpstr>
      <vt:lpstr>Typical Transformer Architectures</vt:lpstr>
      <vt:lpstr>Example for Encoder-Only Transformers</vt:lpstr>
      <vt:lpstr>Example for Decoder-Only Transformers</vt:lpstr>
      <vt:lpstr>Transfer Learning from Foundation Models</vt:lpstr>
      <vt:lpstr>In-Context Learning</vt:lpstr>
      <vt:lpstr>Size Matters</vt:lpstr>
      <vt:lpstr>Prompting Example</vt:lpstr>
      <vt:lpstr>Vision Transformer (ViT)</vt:lpstr>
      <vt:lpstr>Image Classification with ViT</vt:lpstr>
      <vt:lpstr>Attention vs Convolution</vt:lpstr>
      <vt:lpstr>Examples for Combination of Vision and Text: Multi-Modal Foundation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310</cp:revision>
  <dcterms:created xsi:type="dcterms:W3CDTF">2022-07-19T11:32:37Z</dcterms:created>
  <dcterms:modified xsi:type="dcterms:W3CDTF">2022-12-06T12:42:35Z</dcterms:modified>
</cp:coreProperties>
</file>

<file path=docProps/thumbnail.jpeg>
</file>